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87" r:id="rId4"/>
    <p:sldId id="300" r:id="rId5"/>
    <p:sldId id="302" r:id="rId6"/>
    <p:sldId id="301" r:id="rId7"/>
    <p:sldId id="299" r:id="rId8"/>
    <p:sldId id="289" r:id="rId9"/>
    <p:sldId id="266" r:id="rId10"/>
    <p:sldId id="262" r:id="rId11"/>
    <p:sldId id="263" r:id="rId12"/>
    <p:sldId id="260" r:id="rId13"/>
    <p:sldId id="284" r:id="rId14"/>
    <p:sldId id="261" r:id="rId15"/>
    <p:sldId id="264" r:id="rId16"/>
    <p:sldId id="288" r:id="rId17"/>
    <p:sldId id="292" r:id="rId18"/>
    <p:sldId id="293" r:id="rId19"/>
    <p:sldId id="291" r:id="rId20"/>
    <p:sldId id="296" r:id="rId21"/>
    <p:sldId id="298" r:id="rId22"/>
    <p:sldId id="297" r:id="rId23"/>
    <p:sldId id="290" r:id="rId24"/>
    <p:sldId id="268" r:id="rId25"/>
    <p:sldId id="281" r:id="rId26"/>
    <p:sldId id="282" r:id="rId27"/>
    <p:sldId id="271" r:id="rId28"/>
    <p:sldId id="270" r:id="rId29"/>
    <p:sldId id="258" r:id="rId30"/>
    <p:sldId id="294" r:id="rId31"/>
    <p:sldId id="295" r:id="rId32"/>
    <p:sldId id="269" r:id="rId33"/>
    <p:sldId id="286" r:id="rId34"/>
    <p:sldId id="285" r:id="rId35"/>
    <p:sldId id="276" r:id="rId36"/>
    <p:sldId id="265" r:id="rId37"/>
    <p:sldId id="272" r:id="rId38"/>
    <p:sldId id="273" r:id="rId39"/>
    <p:sldId id="274" r:id="rId40"/>
    <p:sldId id="275" r:id="rId41"/>
    <p:sldId id="278" r:id="rId42"/>
    <p:sldId id="277" r:id="rId43"/>
    <p:sldId id="283" r:id="rId44"/>
    <p:sldId id="279" r:id="rId45"/>
    <p:sldId id="280" r:id="rId46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-326" y="-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C741A-40EE-45CE-B790-3F80EAA2B424}" type="datetimeFigureOut">
              <a:rPr lang="ru-RU" smtClean="0"/>
              <a:t>10.10.2022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FFF69-9DEC-453E-A660-6ABDE03000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40251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C741A-40EE-45CE-B790-3F80EAA2B424}" type="datetimeFigureOut">
              <a:rPr lang="ru-RU" smtClean="0"/>
              <a:t>10.10.2022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FFF69-9DEC-453E-A660-6ABDE03000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29387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C741A-40EE-45CE-B790-3F80EAA2B424}" type="datetimeFigureOut">
              <a:rPr lang="ru-RU" smtClean="0"/>
              <a:t>10.10.2022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FFF69-9DEC-453E-A660-6ABDE03000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7812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C741A-40EE-45CE-B790-3F80EAA2B424}" type="datetimeFigureOut">
              <a:rPr lang="ru-RU" smtClean="0"/>
              <a:t>10.10.2022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FFF69-9DEC-453E-A660-6ABDE03000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8880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C741A-40EE-45CE-B790-3F80EAA2B424}" type="datetimeFigureOut">
              <a:rPr lang="ru-RU" smtClean="0"/>
              <a:t>10.10.2022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FFF69-9DEC-453E-A660-6ABDE03000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4775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C741A-40EE-45CE-B790-3F80EAA2B424}" type="datetimeFigureOut">
              <a:rPr lang="ru-RU" smtClean="0"/>
              <a:t>10.10.2022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FFF69-9DEC-453E-A660-6ABDE03000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0322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C741A-40EE-45CE-B790-3F80EAA2B424}" type="datetimeFigureOut">
              <a:rPr lang="ru-RU" smtClean="0"/>
              <a:t>10.10.2022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FFF69-9DEC-453E-A660-6ABDE03000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75009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C741A-40EE-45CE-B790-3F80EAA2B424}" type="datetimeFigureOut">
              <a:rPr lang="ru-RU" smtClean="0"/>
              <a:t>10.10.2022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FFF69-9DEC-453E-A660-6ABDE03000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8746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C741A-40EE-45CE-B790-3F80EAA2B424}" type="datetimeFigureOut">
              <a:rPr lang="ru-RU" smtClean="0"/>
              <a:t>10.10.2022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FFF69-9DEC-453E-A660-6ABDE03000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077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C741A-40EE-45CE-B790-3F80EAA2B424}" type="datetimeFigureOut">
              <a:rPr lang="ru-RU" smtClean="0"/>
              <a:t>10.10.2022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FFF69-9DEC-453E-A660-6ABDE03000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0429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C741A-40EE-45CE-B790-3F80EAA2B424}" type="datetimeFigureOut">
              <a:rPr lang="ru-RU" smtClean="0"/>
              <a:t>10.10.2022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FFF69-9DEC-453E-A660-6ABDE03000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73786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4C741A-40EE-45CE-B790-3F80EAA2B424}" type="datetimeFigureOut">
              <a:rPr lang="ru-RU" smtClean="0"/>
              <a:t>10.10.2022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BFFF69-9DEC-453E-A660-6ABDE03000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6845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habrastorage.org/r/w1560/webt/ia/1b/5a/ia1b5a7bug_odyrjih-cjziedia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31840" y="1275606"/>
            <a:ext cx="2664296" cy="2275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8000" dirty="0" smtClean="0">
                <a:solidFill>
                  <a:schemeClr val="bg1"/>
                </a:solidFill>
              </a:rPr>
              <a:t>НЕ </a:t>
            </a:r>
            <a:r>
              <a:rPr lang="ru-RU" sz="8000" dirty="0" smtClean="0">
                <a:solidFill>
                  <a:schemeClr val="bg1"/>
                </a:solidFill>
              </a:rPr>
              <a:t>ЕСТЕСТВЕННЫЙ</a:t>
            </a:r>
            <a:r>
              <a:rPr lang="ru-RU" sz="8000" dirty="0" smtClean="0">
                <a:solidFill>
                  <a:schemeClr val="bg1"/>
                </a:solidFill>
              </a:rPr>
              <a:t> </a:t>
            </a:r>
            <a:r>
              <a:rPr lang="ru-RU" sz="5400" dirty="0" smtClean="0">
                <a:solidFill>
                  <a:schemeClr val="bg1"/>
                </a:solidFill>
              </a:rPr>
              <a:t>ИНТЕЛЛЕКТ</a:t>
            </a:r>
            <a:endParaRPr lang="ru-RU" sz="8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24888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thispersondoesnotexist.com/image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3848" y="987574"/>
            <a:ext cx="2736303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thispersondoesnotexist.com/image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00192" y="987573"/>
            <a:ext cx="2736304" cy="2736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https://thispersondoesnotexist.com/image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4016" y="987573"/>
            <a:ext cx="2736303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75555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95736" y="339502"/>
            <a:ext cx="4444545" cy="41896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089428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 descr="Midjourney, l'IA qui créer de l'ART - #Olybop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39752" y="411510"/>
            <a:ext cx="4320480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54090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Midjourney as an artificial intelligence system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75656" y="411510"/>
            <a:ext cx="5961437" cy="3929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20462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MidJourney Neural Algorythm Sharpens Style of AI Art » Design You Trus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59632" y="195486"/>
            <a:ext cx="6440165" cy="4293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3500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Как нейросеть Midjourney нарисовала юристов - новости Право.ру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5616" y="108203"/>
            <a:ext cx="6408711" cy="4632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32842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an artificial intelligence robot walks towards the reader on the surface of a purple plane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43808" y="279113"/>
            <a:ext cx="3347864" cy="4184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85989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img.rudalle.ru/images/70/e9/2f/70e92fa6b1f5437990ef1c51069507f2_00000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28" y="195486"/>
            <a:ext cx="2664296" cy="2664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31840" y="195485"/>
            <a:ext cx="2664297" cy="26642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12160" y="195485"/>
            <a:ext cx="2664296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60013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sample-256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27784" y="304448"/>
            <a:ext cx="4477147" cy="4477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20304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sample-256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43607" y="51470"/>
            <a:ext cx="6791201" cy="50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05251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github.com/christianversloot/machine-learning-articles/raw/main/images/GAN-1024x43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584" y="843558"/>
            <a:ext cx="8040838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25365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Как обучают нейросетевые модели для распознавания реч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59632" y="681445"/>
            <a:ext cx="6480720" cy="3513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97672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creen Shot 2022-04-12 at 16 56 35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5576" y="483517"/>
            <a:ext cx="7416824" cy="4105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26804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$ pip install lightweight-</a:t>
            </a:r>
            <a:r>
              <a:rPr lang="en-US" dirty="0" err="1" smtClean="0"/>
              <a:t>gan</a:t>
            </a:r>
            <a:endParaRPr lang="ru-RU" dirty="0" smtClean="0"/>
          </a:p>
          <a:p>
            <a:endParaRPr lang="ru-RU" dirty="0" smtClean="0"/>
          </a:p>
          <a:p>
            <a:pPr marL="0" indent="0">
              <a:buNone/>
            </a:pPr>
            <a:r>
              <a:rPr lang="en-US" dirty="0" smtClean="0"/>
              <a:t>$ </a:t>
            </a:r>
            <a:r>
              <a:rPr lang="en-US" dirty="0" err="1" smtClean="0"/>
              <a:t>lightweight_gan</a:t>
            </a:r>
            <a:r>
              <a:rPr lang="en-US" dirty="0" smtClean="0"/>
              <a:t> --data ./path/to/images --image-size 512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27370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ИИ для изображений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err="1" smtClean="0"/>
              <a:t>Midjourney</a:t>
            </a:r>
            <a:endParaRPr lang="en-US" dirty="0" smtClean="0"/>
          </a:p>
          <a:p>
            <a:r>
              <a:rPr lang="en-US" dirty="0" smtClean="0"/>
              <a:t>DALL-E, </a:t>
            </a:r>
            <a:r>
              <a:rPr lang="en-US" dirty="0" err="1" smtClean="0"/>
              <a:t>ruDALL</a:t>
            </a:r>
            <a:r>
              <a:rPr lang="en-US" dirty="0" smtClean="0"/>
              <a:t>-E</a:t>
            </a:r>
          </a:p>
          <a:p>
            <a:r>
              <a:rPr lang="en-US" dirty="0" err="1" smtClean="0"/>
              <a:t>OpenAI</a:t>
            </a:r>
            <a:endParaRPr lang="en-US" dirty="0" smtClean="0"/>
          </a:p>
          <a:p>
            <a:r>
              <a:rPr lang="en-US" dirty="0" err="1" smtClean="0"/>
              <a:t>Imagen</a:t>
            </a:r>
            <a:endParaRPr lang="en-US" dirty="0" smtClean="0"/>
          </a:p>
          <a:p>
            <a:r>
              <a:rPr lang="en-US" dirty="0" err="1" smtClean="0"/>
              <a:t>StableDiffusion</a:t>
            </a:r>
            <a:endParaRPr lang="ru-RU" dirty="0" smtClean="0"/>
          </a:p>
          <a:p>
            <a:r>
              <a:rPr lang="en-US" dirty="0"/>
              <a:t>This Person Does Not Exist</a:t>
            </a:r>
            <a:r>
              <a:rPr lang="ru-RU" dirty="0"/>
              <a:t> (</a:t>
            </a:r>
            <a:r>
              <a:rPr lang="en-US" dirty="0" err="1"/>
              <a:t>StyleGAN</a:t>
            </a:r>
            <a:r>
              <a:rPr lang="en-US" dirty="0"/>
              <a:t> </a:t>
            </a:r>
            <a:r>
              <a:rPr lang="ru-RU" dirty="0"/>
              <a:t>от </a:t>
            </a:r>
            <a:r>
              <a:rPr lang="en-US" dirty="0" err="1"/>
              <a:t>Nvidia</a:t>
            </a:r>
            <a:r>
              <a:rPr lang="ru-RU" dirty="0" smtClean="0"/>
              <a:t>)</a:t>
            </a:r>
          </a:p>
          <a:p>
            <a:r>
              <a:rPr lang="en-US" dirty="0" err="1" smtClean="0"/>
              <a:t>AutoDraw</a:t>
            </a:r>
            <a:endParaRPr lang="ru-RU" dirty="0" smtClean="0"/>
          </a:p>
          <a:p>
            <a:r>
              <a:rPr lang="en-US" dirty="0" err="1" smtClean="0"/>
              <a:t>Looka</a:t>
            </a:r>
            <a:endParaRPr lang="en-US" dirty="0" smtClean="0"/>
          </a:p>
          <a:p>
            <a:r>
              <a:rPr lang="en-US" dirty="0" err="1" smtClean="0"/>
              <a:t>PoemPortraits</a:t>
            </a:r>
            <a:endParaRPr lang="en-US" dirty="0" smtClean="0"/>
          </a:p>
          <a:p>
            <a:r>
              <a:rPr lang="en-US" dirty="0" err="1" smtClean="0"/>
              <a:t>RemoveBg</a:t>
            </a:r>
            <a:r>
              <a:rPr lang="en-US" dirty="0" smtClean="0"/>
              <a:t>, Colorize, </a:t>
            </a:r>
            <a:r>
              <a:rPr lang="en-US" dirty="0" err="1" smtClean="0"/>
              <a:t>Movavi</a:t>
            </a:r>
            <a:endParaRPr lang="en-US" dirty="0" smtClean="0"/>
          </a:p>
          <a:p>
            <a:r>
              <a:rPr lang="en-US" dirty="0" smtClean="0"/>
              <a:t>Dream</a:t>
            </a:r>
            <a:endParaRPr lang="ru-RU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430247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Нейронные сети, какие бывают, принципы и алгоритм обучен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9592" y="411510"/>
            <a:ext cx="7058660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8434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07904" y="1059582"/>
            <a:ext cx="4572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600" dirty="0"/>
              <a:t>«Сюита </a:t>
            </a:r>
            <a:r>
              <a:rPr lang="ru-RU" sz="3600" dirty="0" err="1"/>
              <a:t>Иллиака</a:t>
            </a:r>
            <a:r>
              <a:rPr lang="ru-RU" sz="3600" dirty="0" smtClean="0"/>
              <a:t>»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 smtClean="0"/>
              <a:t>1957</a:t>
            </a:r>
          </a:p>
          <a:p>
            <a:endParaRPr lang="ru-RU" sz="3600" dirty="0"/>
          </a:p>
          <a:p>
            <a:r>
              <a:rPr lang="ru-RU" sz="2400" dirty="0" err="1" smtClean="0"/>
              <a:t>Лежарен</a:t>
            </a:r>
            <a:r>
              <a:rPr lang="ru-RU" sz="2400" dirty="0" smtClean="0"/>
              <a:t> </a:t>
            </a:r>
            <a:r>
              <a:rPr lang="ru-RU" sz="2400" dirty="0" err="1" smtClean="0"/>
              <a:t>Хиллер</a:t>
            </a:r>
            <a:r>
              <a:rPr lang="ru-RU" sz="2400" dirty="0" smtClean="0"/>
              <a:t>, Леонард </a:t>
            </a:r>
            <a:r>
              <a:rPr lang="ru-RU" sz="2400" dirty="0" err="1" smtClean="0"/>
              <a:t>Исаксон</a:t>
            </a:r>
            <a:endParaRPr lang="ru-RU" sz="2400" dirty="0" smtClean="0"/>
          </a:p>
          <a:p>
            <a:r>
              <a:rPr lang="en-US" sz="2000" dirty="0"/>
              <a:t>ILLIAC I</a:t>
            </a:r>
            <a:r>
              <a:rPr lang="ru-RU" sz="3600" dirty="0"/>
              <a:t/>
            </a:r>
            <a:br>
              <a:rPr lang="ru-RU" sz="3600" dirty="0"/>
            </a:br>
            <a:endParaRPr lang="ru-RU" sz="3600" dirty="0"/>
          </a:p>
        </p:txBody>
      </p:sp>
      <p:pic>
        <p:nvPicPr>
          <p:cNvPr id="14338" name="Picture 2" descr="https://asmir.info/lib/images/usa/Cage%20and%20Hiller_3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28" y="1059582"/>
            <a:ext cx="3029118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75779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39752" y="483518"/>
            <a:ext cx="4586299" cy="39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286938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7624" y="555526"/>
            <a:ext cx="6924824" cy="3889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120085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29" y="339502"/>
            <a:ext cx="3888432" cy="2138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99992" y="2500963"/>
            <a:ext cx="3887341" cy="2200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16127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Все возможные мелодии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err="1"/>
              <a:t>Дамьен</a:t>
            </a:r>
            <a:r>
              <a:rPr lang="ru-RU" sz="2400" dirty="0"/>
              <a:t> </a:t>
            </a:r>
            <a:r>
              <a:rPr lang="ru-RU" sz="2400" dirty="0" err="1"/>
              <a:t>Риль</a:t>
            </a:r>
            <a:r>
              <a:rPr lang="ru-RU" sz="2400" dirty="0"/>
              <a:t> (</a:t>
            </a:r>
            <a:r>
              <a:rPr lang="en-US" sz="2400" dirty="0"/>
              <a:t>Damien </a:t>
            </a:r>
            <a:r>
              <a:rPr lang="en-US" sz="2400" dirty="0" err="1"/>
              <a:t>Riehl</a:t>
            </a:r>
            <a:r>
              <a:rPr lang="en-US" sz="2400" dirty="0"/>
              <a:t>) </a:t>
            </a:r>
            <a:r>
              <a:rPr lang="ru-RU" sz="2400" dirty="0"/>
              <a:t>и </a:t>
            </a:r>
            <a:r>
              <a:rPr lang="ru-RU" sz="2400" dirty="0" err="1"/>
              <a:t>Ноа</a:t>
            </a:r>
            <a:r>
              <a:rPr lang="ru-RU" sz="2400" dirty="0"/>
              <a:t> Рубин (</a:t>
            </a:r>
            <a:r>
              <a:rPr lang="en-US" sz="2400" dirty="0"/>
              <a:t>Noah Rubin</a:t>
            </a:r>
            <a:r>
              <a:rPr lang="en-US" sz="2400" dirty="0" smtClean="0"/>
              <a:t>)</a:t>
            </a:r>
            <a:endParaRPr lang="ru-RU" sz="2400" dirty="0" smtClean="0"/>
          </a:p>
          <a:p>
            <a:r>
              <a:rPr lang="ru-RU" sz="2400" dirty="0"/>
              <a:t>В</a:t>
            </a:r>
            <a:r>
              <a:rPr lang="ru-RU" sz="2400" dirty="0" smtClean="0"/>
              <a:t>се </a:t>
            </a:r>
            <a:r>
              <a:rPr lang="ru-RU" sz="2400" dirty="0"/>
              <a:t>комбинации из восьми нот и 12 </a:t>
            </a:r>
            <a:r>
              <a:rPr lang="ru-RU" sz="2400" dirty="0" smtClean="0"/>
              <a:t>тактов</a:t>
            </a:r>
          </a:p>
          <a:p>
            <a:r>
              <a:rPr lang="ru-RU" sz="2400" dirty="0" smtClean="0"/>
              <a:t>68 000 000 000 вариантов!</a:t>
            </a:r>
          </a:p>
          <a:p>
            <a:r>
              <a:rPr lang="ru-RU" sz="2400" dirty="0" smtClean="0"/>
              <a:t>300 000 в секунду</a:t>
            </a:r>
            <a:endParaRPr lang="en-US" sz="2400" dirty="0" smtClean="0"/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8538587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ИИ для музыки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err="1" smtClean="0"/>
              <a:t>MuseNet</a:t>
            </a:r>
            <a:endParaRPr lang="en-US" dirty="0" smtClean="0"/>
          </a:p>
          <a:p>
            <a:r>
              <a:rPr lang="en-US" dirty="0" smtClean="0"/>
              <a:t>Jukebox, </a:t>
            </a:r>
            <a:r>
              <a:rPr lang="en-US" dirty="0" err="1" smtClean="0"/>
              <a:t>Jukedeck</a:t>
            </a:r>
            <a:endParaRPr lang="ru-RU" dirty="0" smtClean="0"/>
          </a:p>
          <a:p>
            <a:r>
              <a:rPr lang="en-US" dirty="0" smtClean="0"/>
              <a:t>Imaginary </a:t>
            </a:r>
            <a:r>
              <a:rPr lang="en-US" dirty="0"/>
              <a:t>Soundscape</a:t>
            </a:r>
          </a:p>
          <a:p>
            <a:r>
              <a:rPr lang="en-US" dirty="0" smtClean="0"/>
              <a:t>AIVA</a:t>
            </a:r>
          </a:p>
          <a:p>
            <a:r>
              <a:rPr lang="en-US" dirty="0" smtClean="0"/>
              <a:t>LANDR</a:t>
            </a:r>
          </a:p>
          <a:p>
            <a:r>
              <a:rPr lang="en-US" dirty="0" err="1" smtClean="0"/>
              <a:t>AmperMusic</a:t>
            </a:r>
            <a:endParaRPr lang="en-US" dirty="0" smtClean="0"/>
          </a:p>
          <a:p>
            <a:r>
              <a:rPr lang="en-US" dirty="0" err="1" smtClean="0"/>
              <a:t>Humtap</a:t>
            </a:r>
            <a:endParaRPr lang="en-US" dirty="0" smtClean="0"/>
          </a:p>
          <a:p>
            <a:r>
              <a:rPr lang="en-US" dirty="0" smtClean="0"/>
              <a:t>All Lullaby</a:t>
            </a:r>
            <a:endParaRPr lang="ru-RU" dirty="0" smtClean="0"/>
          </a:p>
          <a:p>
            <a:r>
              <a:rPr lang="en-US" dirty="0" err="1" smtClean="0"/>
              <a:t>CSound</a:t>
            </a:r>
            <a:endParaRPr lang="en-US" dirty="0" smtClean="0"/>
          </a:p>
          <a:p>
            <a:r>
              <a:rPr lang="en-US" dirty="0" smtClean="0"/>
              <a:t>Max</a:t>
            </a:r>
          </a:p>
          <a:p>
            <a:r>
              <a:rPr lang="en-US" dirty="0" err="1" smtClean="0"/>
              <a:t>Databots</a:t>
            </a:r>
            <a:endParaRPr lang="en-US" dirty="0" smtClean="0"/>
          </a:p>
          <a:p>
            <a:endParaRPr lang="en-US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49441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69622" y="627534"/>
            <a:ext cx="6678742" cy="3816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87575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49500" y="267494"/>
            <a:ext cx="4526756" cy="45267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20803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49500" y="349250"/>
            <a:ext cx="4445000" cy="444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42607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Искусственный интеллект: что это такое, история развития, принципы ИИ,  сфера использования | Calltouch.Блог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91680" y="195486"/>
            <a:ext cx="5798817" cy="4739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40613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Не волшебство: как работают нейросети и их разработчик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5771" y="339502"/>
            <a:ext cx="7548045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05346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Не волшебство: как работают нейросети и их разработчик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552" y="339502"/>
            <a:ext cx="7928556" cy="4462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71477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Самое главное о нейронных сетях. Лекция в Яндексе / Хабр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1640" y="195486"/>
            <a:ext cx="6048672" cy="4536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10877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habrastorage.org/r/w1560/files/090/6e3/6a1/0906e36a1d2b460b91a7de5b14d5d130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91680" y="306007"/>
            <a:ext cx="5760639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271463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Учебник по искусственному интеллекту и машинному обучению (часть 1) —  Уровень для начинающих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584" y="331911"/>
            <a:ext cx="7056784" cy="4091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097167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3688" y="915566"/>
            <a:ext cx="5670376" cy="3619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45646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Учебное пособие для начинающих: классификация нейронных сетей - InfoZone.Pr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Учебное пособие для начинающих: классификация нейронных сетей - InfoZone.Pro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6" descr="https://infozone.pro/wp-content/uploads/2019/09/What_is_Deep_Learning_2.gif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76056" y="987574"/>
            <a:ext cx="3030320" cy="214647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3550" y="1347614"/>
            <a:ext cx="3657600" cy="192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54236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4" descr="what is machine learning vs deep learning cheap onli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6" descr="what is machine learning vs deep learning cheap onlin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8" descr="what is machine learning vs deep learning cheap online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6394" name="Picture 10" descr="what is machine learning and deep learning for Sale OFF 69%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5175" y="627534"/>
            <a:ext cx="7560378" cy="3915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616728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Как предприниматели могут использовать нейронные сет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1600" y="411510"/>
            <a:ext cx="7295133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86880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Ликбез 21. Узкий ИИ и слабый ИИ | Telecom &amp; I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91680" y="339502"/>
            <a:ext cx="5661670" cy="4402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678415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 </a:t>
            </a:r>
            <a:r>
              <a:rPr lang="ru-RU" dirty="0" smtClean="0"/>
              <a:t>Миллиард </a:t>
            </a:r>
            <a:r>
              <a:rPr lang="ru-RU" dirty="0"/>
              <a:t>миллиардов операций в секунду (1000 </a:t>
            </a:r>
            <a:r>
              <a:rPr lang="ru-RU" dirty="0" err="1"/>
              <a:t>петафлопс</a:t>
            </a:r>
            <a:r>
              <a:rPr lang="ru-RU" dirty="0" smtClean="0"/>
              <a:t>)</a:t>
            </a:r>
          </a:p>
          <a:p>
            <a:r>
              <a:rPr lang="ru-RU" dirty="0"/>
              <a:t>20 Ватт </a:t>
            </a:r>
            <a:r>
              <a:rPr lang="ru-RU" dirty="0" smtClean="0"/>
              <a:t>энергии</a:t>
            </a:r>
          </a:p>
        </p:txBody>
      </p:sp>
    </p:spTree>
    <p:extLst>
      <p:ext uri="{BB962C8B-B14F-4D97-AF65-F5344CB8AC3E}">
        <p14:creationId xmlns:p14="http://schemas.microsoft.com/office/powerpoint/2010/main" val="479367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СУПЕРКОМПЬЮТЕР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33860 триллионов операций в секунду (33.86 </a:t>
            </a:r>
            <a:r>
              <a:rPr lang="ru-RU" dirty="0" err="1"/>
              <a:t>петафлопс</a:t>
            </a:r>
            <a:r>
              <a:rPr lang="ru-RU" dirty="0" smtClean="0"/>
              <a:t>)</a:t>
            </a:r>
          </a:p>
          <a:p>
            <a:r>
              <a:rPr lang="ru-RU" dirty="0"/>
              <a:t>17600000 Ватт (17.6 Мегаватт</a:t>
            </a:r>
            <a:r>
              <a:rPr lang="ru-RU" dirty="0" smtClean="0"/>
              <a:t>)</a:t>
            </a:r>
          </a:p>
          <a:p>
            <a:endParaRPr lang="ru-RU" dirty="0"/>
          </a:p>
        </p:txBody>
      </p:sp>
      <p:sp>
        <p:nvSpPr>
          <p:cNvPr id="4" name="AutoShape 2" descr="Атомная Электростанция. Как устроена ? | Пикабу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Атомная Электростанция. Как устроена ? | Пикабу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Атомная Электростанция. Как устроена ? | Пикабу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 descr="Атомная Электростанция. Как устроена ? | Пикабу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7418" name="Picture 10" descr="Сила атома: почему на Кубани не будут строить АЭС – Деловая Газета.Юг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87824" y="3075806"/>
            <a:ext cx="2778654" cy="1562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587411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s://habrastorage.org/r/w1560/webt/ia/1b/5a/ia1b5a7bug_odyrjih-cjziedia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63888" y="339502"/>
            <a:ext cx="4840746" cy="4134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67544" y="809199"/>
            <a:ext cx="259228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100 </a:t>
            </a:r>
            <a:r>
              <a:rPr lang="ru-RU" dirty="0" smtClean="0"/>
              <a:t>миллиардов  нейронов</a:t>
            </a:r>
          </a:p>
          <a:p>
            <a:endParaRPr lang="ru-RU" dirty="0"/>
          </a:p>
          <a:p>
            <a:r>
              <a:rPr lang="ru-RU" dirty="0" smtClean="0"/>
              <a:t>Триллионы связей</a:t>
            </a:r>
          </a:p>
          <a:p>
            <a:endParaRPr lang="ru-RU" dirty="0" smtClean="0"/>
          </a:p>
          <a:p>
            <a:r>
              <a:rPr lang="ru-RU" dirty="0" smtClean="0"/>
              <a:t>Активация линейная или нелинейная</a:t>
            </a:r>
            <a:endParaRPr lang="ru-RU" dirty="0"/>
          </a:p>
          <a:p>
            <a:endParaRPr lang="ru-RU" dirty="0"/>
          </a:p>
          <a:p>
            <a:r>
              <a:rPr lang="ru-RU" dirty="0" smtClean="0"/>
              <a:t>Сотни </a:t>
            </a:r>
            <a:r>
              <a:rPr lang="ru-RU" dirty="0"/>
              <a:t>тысяч входных </a:t>
            </a:r>
            <a:r>
              <a:rPr lang="ru-RU" dirty="0" smtClean="0"/>
              <a:t>сигналов для принятия решений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258038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Кот за компьютером - 48 фото: смотреть онлайн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91680" y="123477"/>
            <a:ext cx="5544616" cy="4932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2429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Будущее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trike="sngStrike" dirty="0" smtClean="0"/>
              <a:t>Рабочие и водители</a:t>
            </a:r>
          </a:p>
          <a:p>
            <a:r>
              <a:rPr lang="ru-RU" strike="sngStrike" dirty="0" smtClean="0"/>
              <a:t>Юристы и экономисты</a:t>
            </a:r>
          </a:p>
          <a:p>
            <a:r>
              <a:rPr lang="ru-RU" strike="sngStrike" dirty="0" smtClean="0"/>
              <a:t>Продавцы и менеджеры</a:t>
            </a:r>
          </a:p>
          <a:p>
            <a:r>
              <a:rPr lang="ru-RU" strike="sngStrike" dirty="0" smtClean="0"/>
              <a:t>Программисты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Поэты и художники?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Ученые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816020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Наука и технологии — Выбирай.ру — Красноярск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39752" y="771550"/>
            <a:ext cx="3960060" cy="3664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226298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Миллиард – не цифра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1336" y="182136"/>
            <a:ext cx="7229487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187255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Корпус &quot;A1&quot; ГАГУ (Администрация, ЕГФ, ЭЮФ)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484" name="Picture 4" descr="Горно-Алтайский государственный университет, ВУЗ, ул. Ленкина, 1,  Горно-Алтайск — Яндекс Карты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75856" y="411510"/>
            <a:ext cx="5564584" cy="4173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07504" y="699542"/>
            <a:ext cx="3168352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3600" b="1" dirty="0" smtClean="0"/>
          </a:p>
          <a:p>
            <a:pPr algn="ctr"/>
            <a:r>
              <a:rPr lang="en-US" sz="3600" b="1" dirty="0" smtClean="0"/>
              <a:t>GASU.RU</a:t>
            </a:r>
            <a:endParaRPr lang="ru-RU" sz="3600" b="1" dirty="0" smtClean="0"/>
          </a:p>
          <a:p>
            <a:pPr algn="ctr"/>
            <a:endParaRPr lang="ru-RU" sz="3600" b="1" dirty="0" smtClean="0"/>
          </a:p>
          <a:p>
            <a:pPr algn="ctr"/>
            <a:r>
              <a:rPr lang="en-US" sz="3200" b="1" dirty="0" smtClean="0"/>
              <a:t>vk.com/</a:t>
            </a:r>
            <a:r>
              <a:rPr lang="en-US" sz="3200" b="1" dirty="0" err="1" smtClean="0"/>
              <a:t>gasu_ra</a:t>
            </a:r>
            <a:endParaRPr lang="ru-RU" sz="3200" b="1" dirty="0" smtClean="0"/>
          </a:p>
          <a:p>
            <a:pPr algn="ctr"/>
            <a:endParaRPr lang="ru-RU" sz="3200" b="1" dirty="0"/>
          </a:p>
          <a:p>
            <a:pPr algn="ctr"/>
            <a:r>
              <a:rPr lang="en-US" sz="3200" b="1" dirty="0" smtClean="0"/>
              <a:t>Intellect04.ru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216234415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2520</TotalTime>
  <Words>129</Words>
  <Application>Microsoft Office PowerPoint</Application>
  <PresentationFormat>Экран (16:9)</PresentationFormat>
  <Paragraphs>64</Paragraphs>
  <Slides>45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45</vt:i4>
      </vt:variant>
    </vt:vector>
  </HeadingPairs>
  <TitlesOfParts>
    <vt:vector size="46" baseType="lpstr">
      <vt:lpstr>Тема Office</vt:lpstr>
      <vt:lpstr>НЕ ЕСТЕСТВЕННЫЙ ИНТЕЛЛЕКТ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ИИ для изображений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Все возможные мелодии </vt:lpstr>
      <vt:lpstr>ИИ для музыки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МЫ</vt:lpstr>
      <vt:lpstr>СУПЕРКОМПЬЮТЕР</vt:lpstr>
      <vt:lpstr>Презентация PowerPoint</vt:lpstr>
      <vt:lpstr>Презентация PowerPoint</vt:lpstr>
      <vt:lpstr>Будущее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Altaist</dc:creator>
  <cp:lastModifiedBy>Altaist</cp:lastModifiedBy>
  <cp:revision>32</cp:revision>
  <dcterms:created xsi:type="dcterms:W3CDTF">2022-10-10T12:12:06Z</dcterms:created>
  <dcterms:modified xsi:type="dcterms:W3CDTF">2022-10-12T06:13:08Z</dcterms:modified>
</cp:coreProperties>
</file>